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4"/>
  </p:notesMasterIdLst>
  <p:handoutMasterIdLst>
    <p:handoutMasterId r:id="rId25"/>
  </p:handoutMasterIdLst>
  <p:sldIdLst>
    <p:sldId id="1779" r:id="rId7"/>
    <p:sldId id="1792" r:id="rId8"/>
    <p:sldId id="1811" r:id="rId9"/>
    <p:sldId id="1793" r:id="rId10"/>
    <p:sldId id="1786" r:id="rId11"/>
    <p:sldId id="1797" r:id="rId12"/>
    <p:sldId id="1799" r:id="rId13"/>
    <p:sldId id="1800" r:id="rId14"/>
    <p:sldId id="1801" r:id="rId15"/>
    <p:sldId id="1802" r:id="rId16"/>
    <p:sldId id="1803" r:id="rId17"/>
    <p:sldId id="1794" r:id="rId18"/>
    <p:sldId id="1804" r:id="rId19"/>
    <p:sldId id="1805" r:id="rId20"/>
    <p:sldId id="1806" r:id="rId21"/>
    <p:sldId id="1718" r:id="rId22"/>
    <p:sldId id="680" r:id="rId23"/>
  </p:sldIdLst>
  <p:sldSz cx="12196763" cy="6858000"/>
  <p:notesSz cx="6805613" cy="9939338"/>
  <p:custDataLst>
    <p:tags r:id="rId2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4" autoAdjust="0"/>
    <p:restoredTop sz="96223" autoAdjust="0"/>
  </p:normalViewPr>
  <p:slideViewPr>
    <p:cSldViewPr showGuides="1">
      <p:cViewPr varScale="1">
        <p:scale>
          <a:sx n="117" d="100"/>
          <a:sy n="117" d="100"/>
        </p:scale>
        <p:origin x="392"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cbrise.github.io/cs294-rise-fa16/prediction_serving.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https://ucbrise.github.io/cs294-rise-fa16/prediction_serving.html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9425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1/9/23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推理引擎</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r>
              <a:rPr lang="en-US" altLang="zh-CN" dirty="0"/>
              <a:t>Versatility</a:t>
            </a:r>
            <a:endParaRPr lang="zh-CN" altLang="en-US" dirty="0"/>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支持 服务器 </a:t>
            </a:r>
            <a:r>
              <a:rPr lang="en-US" altLang="zh-CN" dirty="0">
                <a:latin typeface="Gill Sans MT" panose="020B0502020104020203" pitchFamily="34" charset="0"/>
              </a:rPr>
              <a:t>/ </a:t>
            </a:r>
            <a:r>
              <a:rPr lang="zh-CN" altLang="en-US" dirty="0">
                <a:latin typeface="Gill Sans MT" panose="020B0502020104020203" pitchFamily="34" charset="0"/>
              </a:rPr>
              <a:t>个人电脑 </a:t>
            </a:r>
            <a:r>
              <a:rPr lang="en-US" altLang="zh-CN" dirty="0">
                <a:latin typeface="Gill Sans MT" panose="020B0502020104020203" pitchFamily="34" charset="0"/>
              </a:rPr>
              <a:t>/ </a:t>
            </a:r>
            <a:r>
              <a:rPr lang="zh-CN" altLang="en-US" dirty="0">
                <a:latin typeface="Gill Sans MT" panose="020B0502020104020203" pitchFamily="34" charset="0"/>
              </a:rPr>
              <a:t>手机 及具有</a:t>
            </a:r>
            <a:r>
              <a:rPr lang="en-US" altLang="zh-CN" dirty="0">
                <a:latin typeface="Gill Sans MT" panose="020B0502020104020203" pitchFamily="34" charset="0"/>
              </a:rPr>
              <a:t>POSIX</a:t>
            </a:r>
            <a:r>
              <a:rPr lang="zh-CN" altLang="en-US" dirty="0">
                <a:latin typeface="Gill Sans MT" panose="020B0502020104020203" pitchFamily="34" charset="0"/>
              </a:rPr>
              <a:t>接口的嵌入式设备。</a:t>
            </a:r>
          </a:p>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Windows / iOS 8.0+ / Android 4.3+ / Linux</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ROS</a:t>
            </a:r>
            <a:r>
              <a:rPr lang="zh-CN" altLang="en-US" dirty="0">
                <a:latin typeface="Gill Sans MT" panose="020B0502020104020203" pitchFamily="34" charset="0"/>
              </a:rPr>
              <a:t> 等操作系统。</a:t>
            </a:r>
          </a:p>
        </p:txBody>
      </p:sp>
      <p:pic>
        <p:nvPicPr>
          <p:cNvPr id="7" name="图片 6">
            <a:extLst>
              <a:ext uri="{FF2B5EF4-FFF2-40B4-BE49-F238E27FC236}">
                <a16:creationId xmlns:a16="http://schemas.microsoft.com/office/drawing/2014/main" id="{2052FA13-F60F-F545-B826-AE9F27B41F2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3745" y="2708920"/>
            <a:ext cx="11449272" cy="3097909"/>
          </a:xfrm>
          <a:prstGeom prst="rect">
            <a:avLst/>
          </a:prstGeom>
        </p:spPr>
      </p:pic>
    </p:spTree>
    <p:extLst>
      <p:ext uri="{BB962C8B-B14F-4D97-AF65-F5344CB8AC3E}">
        <p14:creationId xmlns:p14="http://schemas.microsoft.com/office/powerpoint/2010/main" val="32081107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4D0691-06FC-7A45-AC7E-0B0CA4B30CE5}"/>
              </a:ext>
            </a:extLst>
          </p:cNvPr>
          <p:cNvSpPr>
            <a:spLocks noGrp="1"/>
          </p:cNvSpPr>
          <p:nvPr>
            <p:ph type="title"/>
          </p:nvPr>
        </p:nvSpPr>
        <p:spPr/>
        <p:txBody>
          <a:bodyPr/>
          <a:lstStyle/>
          <a:p>
            <a:r>
              <a:rPr lang="en-US" altLang="zh-CN" dirty="0"/>
              <a:t>Accessibility</a:t>
            </a:r>
            <a:endParaRPr lang="zh-CN" altLang="en-US" dirty="0"/>
          </a:p>
        </p:txBody>
      </p:sp>
      <p:sp>
        <p:nvSpPr>
          <p:cNvPr id="6" name="内容占位符 5">
            <a:extLst>
              <a:ext uri="{FF2B5EF4-FFF2-40B4-BE49-F238E27FC236}">
                <a16:creationId xmlns:a16="http://schemas.microsoft.com/office/drawing/2014/main" id="{D76C6ECC-AD59-824D-AB76-42B3D0EB6193}"/>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支持使用算子进行常用数值计算，覆盖 </a:t>
            </a:r>
            <a:r>
              <a:rPr lang="en-US" altLang="zh-CN" dirty="0">
                <a:latin typeface="Gill Sans MT" panose="020B0502020104020203" pitchFamily="34" charset="0"/>
              </a:rPr>
              <a:t>numpy </a:t>
            </a:r>
            <a:r>
              <a:rPr lang="zh-CN" altLang="en-US" dirty="0">
                <a:latin typeface="Gill Sans MT" panose="020B0502020104020203" pitchFamily="34" charset="0"/>
              </a:rPr>
              <a:t>常用功能</a:t>
            </a:r>
          </a:p>
          <a:p>
            <a:pPr marL="457200" indent="-457200">
              <a:lnSpc>
                <a:spcPct val="150000"/>
              </a:lnSpc>
              <a:buFont typeface="+mj-lt"/>
              <a:buAutoNum type="arabicPeriod"/>
            </a:pPr>
            <a:r>
              <a:rPr lang="zh-CN" altLang="en-US" dirty="0">
                <a:latin typeface="Gill Sans MT" panose="020B0502020104020203" pitchFamily="34" charset="0"/>
              </a:rPr>
              <a:t>提供 </a:t>
            </a:r>
            <a:r>
              <a:rPr lang="en-US" altLang="zh-CN" dirty="0">
                <a:latin typeface="Gill Sans MT" panose="020B0502020104020203" pitchFamily="34" charset="0"/>
              </a:rPr>
              <a:t>CV/NLP </a:t>
            </a:r>
            <a:r>
              <a:rPr lang="zh-CN" altLang="en-US" dirty="0">
                <a:latin typeface="Gill Sans MT" panose="020B0502020104020203" pitchFamily="34" charset="0"/>
              </a:rPr>
              <a:t>等任务的常用模块</a:t>
            </a:r>
          </a:p>
          <a:p>
            <a:pPr marL="457200" indent="-457200">
              <a:lnSpc>
                <a:spcPct val="150000"/>
              </a:lnSpc>
              <a:buFont typeface="+mj-lt"/>
              <a:buAutoNum type="arabicPeriod"/>
            </a:pPr>
            <a:r>
              <a:rPr lang="zh-CN" altLang="en-US" dirty="0">
                <a:latin typeface="Gill Sans MT" panose="020B0502020104020203" pitchFamily="34" charset="0"/>
              </a:rPr>
              <a:t>支持各平台下的模型训练</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支持丰富的 </a:t>
            </a:r>
            <a:r>
              <a:rPr lang="en-US" altLang="zh-CN" dirty="0">
                <a:latin typeface="Gill Sans MT" panose="020B0502020104020203" pitchFamily="34" charset="0"/>
              </a:rPr>
              <a:t>API </a:t>
            </a:r>
            <a:r>
              <a:rPr lang="zh-CN" altLang="en-US" dirty="0">
                <a:latin typeface="Gill Sans MT" panose="020B0502020104020203" pitchFamily="34" charset="0"/>
              </a:rPr>
              <a:t>接口</a:t>
            </a:r>
          </a:p>
        </p:txBody>
      </p:sp>
      <p:pic>
        <p:nvPicPr>
          <p:cNvPr id="7" name="图片 6">
            <a:extLst>
              <a:ext uri="{FF2B5EF4-FFF2-40B4-BE49-F238E27FC236}">
                <a16:creationId xmlns:a16="http://schemas.microsoft.com/office/drawing/2014/main" id="{B9BD6D65-9DF1-E84F-B2FC-B8ED20CE9D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88045" y="3446884"/>
            <a:ext cx="9820672" cy="2755639"/>
          </a:xfrm>
          <a:prstGeom prst="rect">
            <a:avLst/>
          </a:prstGeom>
        </p:spPr>
      </p:pic>
    </p:spTree>
    <p:extLst>
      <p:ext uri="{BB962C8B-B14F-4D97-AF65-F5344CB8AC3E}">
        <p14:creationId xmlns:p14="http://schemas.microsoft.com/office/powerpoint/2010/main" val="28085451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400600"/>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技术挑战</a:t>
            </a:r>
            <a:endParaRPr lang="en-US" altLang="zh-CN" sz="96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endParaRPr>
          </a:p>
          <a:p>
            <a:pPr algn="ctr"/>
            <a:r>
              <a:rPr kumimoji="1" lang="en-US" altLang="zh-CN" sz="96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Challenge</a:t>
            </a:r>
            <a:endParaRPr kumimoji="1" lang="zh-CN" altLang="en-US" sz="9600" b="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0661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394295-AC38-F049-A2D8-65F273E75E60}"/>
              </a:ext>
            </a:extLst>
          </p:cNvPr>
          <p:cNvSpPr>
            <a:spLocks noGrp="1"/>
          </p:cNvSpPr>
          <p:nvPr>
            <p:ph type="title"/>
          </p:nvPr>
        </p:nvSpPr>
        <p:spPr/>
        <p:txBody>
          <a:bodyPr/>
          <a:lstStyle/>
          <a:p>
            <a:r>
              <a:rPr lang="zh-CN" altLang="en-US" dirty="0"/>
              <a:t>需求复杂 </a:t>
            </a:r>
            <a:r>
              <a:rPr lang="en-US" altLang="zh-CN" dirty="0"/>
              <a:t>vs</a:t>
            </a:r>
            <a:r>
              <a:rPr lang="zh-CN" altLang="en-US" dirty="0"/>
              <a:t> 程序大小</a:t>
            </a:r>
          </a:p>
        </p:txBody>
      </p:sp>
      <p:sp>
        <p:nvSpPr>
          <p:cNvPr id="5" name="内容占位符 4">
            <a:extLst>
              <a:ext uri="{FF2B5EF4-FFF2-40B4-BE49-F238E27FC236}">
                <a16:creationId xmlns:a16="http://schemas.microsoft.com/office/drawing/2014/main" id="{1110E95C-DCA4-9F40-B25E-8F75F61C5F43}"/>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AI </a:t>
            </a:r>
            <a:r>
              <a:rPr lang="zh-CN" altLang="en-US" dirty="0">
                <a:latin typeface="Gill Sans MT" panose="020B0502020104020203" pitchFamily="34" charset="0"/>
              </a:rPr>
              <a:t>模型本身包含众多算子，如 </a:t>
            </a:r>
            <a:r>
              <a:rPr lang="en-US" altLang="zh-CN" dirty="0">
                <a:latin typeface="Gill Sans MT" panose="020B0502020104020203" pitchFamily="34" charset="0"/>
              </a:rPr>
              <a:t>PyTorch</a:t>
            </a:r>
            <a:r>
              <a:rPr lang="zh-CN" altLang="en-US" dirty="0">
                <a:latin typeface="Gill Sans MT" panose="020B0502020104020203" pitchFamily="34" charset="0"/>
              </a:rPr>
              <a:t>有</a:t>
            </a:r>
            <a:r>
              <a:rPr lang="en-US" altLang="zh-CN" dirty="0">
                <a:latin typeface="Gill Sans MT" panose="020B0502020104020203" pitchFamily="34" charset="0"/>
              </a:rPr>
              <a:t>1200+</a:t>
            </a:r>
            <a:r>
              <a:rPr lang="zh-CN" altLang="en-US" dirty="0">
                <a:latin typeface="Gill Sans MT" panose="020B0502020104020203" pitchFamily="34" charset="0"/>
              </a:rPr>
              <a:t> 算子、</a:t>
            </a:r>
            <a:r>
              <a:rPr lang="en-US" altLang="zh-CN" dirty="0">
                <a:latin typeface="Gill Sans MT" panose="020B0502020104020203" pitchFamily="34" charset="0"/>
              </a:rPr>
              <a:t>Tensorflow </a:t>
            </a:r>
            <a:r>
              <a:rPr lang="zh-CN" altLang="en-US" dirty="0">
                <a:latin typeface="Gill Sans MT" panose="020B0502020104020203" pitchFamily="34" charset="0"/>
              </a:rPr>
              <a:t>接近 </a:t>
            </a:r>
            <a:r>
              <a:rPr lang="en-US" altLang="zh-CN" dirty="0">
                <a:latin typeface="Gill Sans MT" panose="020B0502020104020203" pitchFamily="34" charset="0"/>
              </a:rPr>
              <a:t>2000+ </a:t>
            </a:r>
            <a:r>
              <a:rPr lang="zh-CN" altLang="en-US" dirty="0">
                <a:latin typeface="Gill Sans MT" panose="020B0502020104020203" pitchFamily="34" charset="0"/>
              </a:rPr>
              <a:t>算子，推理引擎需要用有限算子去实现不同框架训练出来 </a:t>
            </a:r>
            <a:r>
              <a:rPr lang="en-US" altLang="zh-CN" dirty="0">
                <a:latin typeface="Gill Sans MT" panose="020B0502020104020203" pitchFamily="34" charset="0"/>
              </a:rPr>
              <a:t>AI </a:t>
            </a:r>
            <a:r>
              <a:rPr lang="zh-CN" altLang="en-US" dirty="0">
                <a:latin typeface="Gill Sans MT" panose="020B0502020104020203" pitchFamily="34" charset="0"/>
              </a:rPr>
              <a:t>模型所需要的算子。</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AI </a:t>
            </a:r>
            <a:r>
              <a:rPr lang="zh-CN" altLang="en-US" dirty="0">
                <a:latin typeface="Gill Sans MT" panose="020B0502020104020203" pitchFamily="34" charset="0"/>
              </a:rPr>
              <a:t>应用除去模型推理之外，也包含数据前后处理所需要的数值计算与图像处理，不能引入大量的三方依赖库，因此需要进行有限支持。</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8054290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5D2102-1923-9A41-A2FC-CD9F35A0C19D}"/>
              </a:ext>
            </a:extLst>
          </p:cNvPr>
          <p:cNvSpPr>
            <a:spLocks noGrp="1"/>
          </p:cNvSpPr>
          <p:nvPr>
            <p:ph type="title"/>
          </p:nvPr>
        </p:nvSpPr>
        <p:spPr/>
        <p:txBody>
          <a:bodyPr/>
          <a:lstStyle/>
          <a:p>
            <a:r>
              <a:rPr lang="zh-CN" altLang="en-US" dirty="0"/>
              <a:t>算力需求 </a:t>
            </a:r>
            <a:r>
              <a:rPr lang="en-US" altLang="zh-CN" dirty="0"/>
              <a:t>vs</a:t>
            </a:r>
            <a:r>
              <a:rPr lang="zh-CN" altLang="en-US" dirty="0"/>
              <a:t> 资源碎片化</a:t>
            </a:r>
          </a:p>
        </p:txBody>
      </p:sp>
      <p:sp>
        <p:nvSpPr>
          <p:cNvPr id="6" name="内容占位符 5">
            <a:extLst>
              <a:ext uri="{FF2B5EF4-FFF2-40B4-BE49-F238E27FC236}">
                <a16:creationId xmlns:a16="http://schemas.microsoft.com/office/drawing/2014/main" id="{4DD3E2B6-2C24-F046-9705-5EBEB0E60465}"/>
              </a:ext>
            </a:extLst>
          </p:cNvPr>
          <p:cNvSpPr>
            <a:spLocks noGrp="1"/>
          </p:cNvSpPr>
          <p:nvPr>
            <p:ph sz="half" idx="1"/>
          </p:nvPr>
        </p:nvSpPr>
        <p:spPr>
          <a:xfrm>
            <a:off x="623635" y="1412776"/>
            <a:ext cx="10963473" cy="2160240"/>
          </a:xfrm>
        </p:spPr>
        <p:txBody>
          <a:bodyPr/>
          <a:lstStyle/>
          <a:p>
            <a:pPr>
              <a:lnSpc>
                <a:spcPct val="150000"/>
              </a:lnSpc>
            </a:pPr>
            <a:r>
              <a:rPr lang="en-US" altLang="zh-CN" dirty="0">
                <a:latin typeface="Gill Sans MT" panose="020B0502020104020203" pitchFamily="34" charset="0"/>
              </a:rPr>
              <a:t>AI </a:t>
            </a:r>
            <a:r>
              <a:rPr lang="zh-CN" altLang="en-US" dirty="0">
                <a:latin typeface="Gill Sans MT" panose="020B0502020104020203" pitchFamily="34" charset="0"/>
              </a:rPr>
              <a:t>模型往往计算量很大，需要推理引擎对设备上的计算资源深入适配，持续进行性能优化，以充分发挥设备的算力。</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计算资源包括 </a:t>
            </a:r>
            <a:r>
              <a:rPr lang="en-US" altLang="zh-CN" dirty="0">
                <a:latin typeface="Gill Sans MT" panose="020B0502020104020203" pitchFamily="34" charset="0"/>
              </a:rPr>
              <a:t>CPU , GPU , DSP </a:t>
            </a:r>
            <a:r>
              <a:rPr lang="zh-CN" altLang="en-US" dirty="0">
                <a:latin typeface="Gill Sans MT" panose="020B0502020104020203" pitchFamily="34" charset="0"/>
              </a:rPr>
              <a:t>和 </a:t>
            </a:r>
            <a:r>
              <a:rPr lang="en-US" altLang="zh-CN" dirty="0">
                <a:latin typeface="Gill Sans MT" panose="020B0502020104020203" pitchFamily="34" charset="0"/>
              </a:rPr>
              <a:t>NPU </a:t>
            </a:r>
            <a:r>
              <a:rPr lang="zh-CN" altLang="en-US" dirty="0">
                <a:latin typeface="Gill Sans MT" panose="020B0502020104020203" pitchFamily="34" charset="0"/>
              </a:rPr>
              <a:t>，其各自编程方式是碎片化，需要逐个适配，开发成本高，也会使程序体积膨胀。</a:t>
            </a:r>
          </a:p>
        </p:txBody>
      </p:sp>
      <p:grpSp>
        <p:nvGrpSpPr>
          <p:cNvPr id="10" name="组合 9">
            <a:extLst>
              <a:ext uri="{FF2B5EF4-FFF2-40B4-BE49-F238E27FC236}">
                <a16:creationId xmlns:a16="http://schemas.microsoft.com/office/drawing/2014/main" id="{B10830B5-A013-3E41-A240-BBE029191114}"/>
              </a:ext>
            </a:extLst>
          </p:cNvPr>
          <p:cNvGrpSpPr/>
          <p:nvPr/>
        </p:nvGrpSpPr>
        <p:grpSpPr>
          <a:xfrm>
            <a:off x="657420" y="4023978"/>
            <a:ext cx="1612064" cy="1539612"/>
            <a:chOff x="913805" y="4005064"/>
            <a:chExt cx="1612064" cy="1539612"/>
          </a:xfrm>
        </p:grpSpPr>
        <p:pic>
          <p:nvPicPr>
            <p:cNvPr id="8" name="图片 7">
              <a:extLst>
                <a:ext uri="{FF2B5EF4-FFF2-40B4-BE49-F238E27FC236}">
                  <a16:creationId xmlns:a16="http://schemas.microsoft.com/office/drawing/2014/main" id="{D4B1BD57-59FE-064F-9B5E-5140F1B3D1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805" y="4005064"/>
              <a:ext cx="1612064" cy="1539612"/>
            </a:xfrm>
            <a:prstGeom prst="rect">
              <a:avLst/>
            </a:prstGeom>
          </p:spPr>
        </p:pic>
        <p:sp>
          <p:nvSpPr>
            <p:cNvPr id="9" name="矩形 8">
              <a:extLst>
                <a:ext uri="{FF2B5EF4-FFF2-40B4-BE49-F238E27FC236}">
                  <a16:creationId xmlns:a16="http://schemas.microsoft.com/office/drawing/2014/main" id="{C5F346E1-0D90-CE49-A3B9-F0D588D2B8B2}"/>
                </a:ext>
              </a:extLst>
            </p:cNvPr>
            <p:cNvSpPr/>
            <p:nvPr/>
          </p:nvSpPr>
          <p:spPr>
            <a:xfrm>
              <a:off x="1306871" y="4590204"/>
              <a:ext cx="825932" cy="369332"/>
            </a:xfrm>
            <a:prstGeom prst="rect">
              <a:avLst/>
            </a:prstGeom>
          </p:spPr>
          <p:txBody>
            <a:bodyPr wrap="none">
              <a:spAutoFit/>
            </a:bodyPr>
            <a:lstStyle/>
            <a:p>
              <a:r>
                <a:rPr lang="en-US" altLang="zh-CN" dirty="0">
                  <a:solidFill>
                    <a:schemeClr val="bg1"/>
                  </a:solidFill>
                  <a:latin typeface="Gill Sans MT" panose="020B0502020104020203" pitchFamily="34" charset="0"/>
                </a:rPr>
                <a:t>CUDA</a:t>
              </a:r>
              <a:endParaRPr lang="zh-CN" altLang="en-US" dirty="0">
                <a:solidFill>
                  <a:schemeClr val="bg1"/>
                </a:solidFill>
                <a:latin typeface="Gill Sans MT" panose="020B0502020104020203" pitchFamily="34" charset="0"/>
              </a:endParaRPr>
            </a:p>
          </p:txBody>
        </p:sp>
      </p:grpSp>
      <p:grpSp>
        <p:nvGrpSpPr>
          <p:cNvPr id="11" name="组合 10">
            <a:extLst>
              <a:ext uri="{FF2B5EF4-FFF2-40B4-BE49-F238E27FC236}">
                <a16:creationId xmlns:a16="http://schemas.microsoft.com/office/drawing/2014/main" id="{2152034D-0C60-3045-B5B2-2FF7070C8E59}"/>
              </a:ext>
            </a:extLst>
          </p:cNvPr>
          <p:cNvGrpSpPr/>
          <p:nvPr/>
        </p:nvGrpSpPr>
        <p:grpSpPr>
          <a:xfrm>
            <a:off x="2494495" y="4023978"/>
            <a:ext cx="1612064" cy="1539612"/>
            <a:chOff x="798156" y="4005064"/>
            <a:chExt cx="1612064" cy="1539612"/>
          </a:xfrm>
        </p:grpSpPr>
        <p:pic>
          <p:nvPicPr>
            <p:cNvPr id="12" name="图片 11">
              <a:extLst>
                <a:ext uri="{FF2B5EF4-FFF2-40B4-BE49-F238E27FC236}">
                  <a16:creationId xmlns:a16="http://schemas.microsoft.com/office/drawing/2014/main" id="{961023CA-1D36-1741-8BE1-87F5E56406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8156" y="4005064"/>
              <a:ext cx="1612064" cy="1539612"/>
            </a:xfrm>
            <a:prstGeom prst="rect">
              <a:avLst/>
            </a:prstGeom>
          </p:spPr>
        </p:pic>
        <p:sp>
          <p:nvSpPr>
            <p:cNvPr id="13" name="矩形 12">
              <a:extLst>
                <a:ext uri="{FF2B5EF4-FFF2-40B4-BE49-F238E27FC236}">
                  <a16:creationId xmlns:a16="http://schemas.microsoft.com/office/drawing/2014/main" id="{B35DB280-EED6-9540-AD42-D1FC3E98138A}"/>
                </a:ext>
              </a:extLst>
            </p:cNvPr>
            <p:cNvSpPr/>
            <p:nvPr/>
          </p:nvSpPr>
          <p:spPr>
            <a:xfrm>
              <a:off x="1103090" y="4590204"/>
              <a:ext cx="1002197" cy="369332"/>
            </a:xfrm>
            <a:prstGeom prst="rect">
              <a:avLst/>
            </a:prstGeom>
          </p:spPr>
          <p:txBody>
            <a:bodyPr wrap="none">
              <a:spAutoFit/>
            </a:bodyPr>
            <a:lstStyle/>
            <a:p>
              <a:r>
                <a:rPr lang="en-US" altLang="zh-CN" dirty="0">
                  <a:solidFill>
                    <a:schemeClr val="bg1"/>
                  </a:solidFill>
                  <a:latin typeface="Gill Sans MT" panose="020B0502020104020203" pitchFamily="34" charset="0"/>
                </a:rPr>
                <a:t>OpenGL</a:t>
              </a:r>
              <a:endParaRPr lang="zh-CN" altLang="en-US" dirty="0">
                <a:solidFill>
                  <a:schemeClr val="bg1"/>
                </a:solidFill>
                <a:latin typeface="Gill Sans MT" panose="020B0502020104020203" pitchFamily="34" charset="0"/>
              </a:endParaRPr>
            </a:p>
          </p:txBody>
        </p:sp>
      </p:grpSp>
      <p:grpSp>
        <p:nvGrpSpPr>
          <p:cNvPr id="14" name="组合 13">
            <a:extLst>
              <a:ext uri="{FF2B5EF4-FFF2-40B4-BE49-F238E27FC236}">
                <a16:creationId xmlns:a16="http://schemas.microsoft.com/office/drawing/2014/main" id="{67AA8944-3466-8842-8A46-CB91379CBB1B}"/>
              </a:ext>
            </a:extLst>
          </p:cNvPr>
          <p:cNvGrpSpPr/>
          <p:nvPr/>
        </p:nvGrpSpPr>
        <p:grpSpPr>
          <a:xfrm>
            <a:off x="4331570" y="4023978"/>
            <a:ext cx="1612064" cy="1539612"/>
            <a:chOff x="798156" y="4005064"/>
            <a:chExt cx="1612064" cy="1539612"/>
          </a:xfrm>
        </p:grpSpPr>
        <p:pic>
          <p:nvPicPr>
            <p:cNvPr id="15" name="图片 14">
              <a:extLst>
                <a:ext uri="{FF2B5EF4-FFF2-40B4-BE49-F238E27FC236}">
                  <a16:creationId xmlns:a16="http://schemas.microsoft.com/office/drawing/2014/main" id="{77BB5BB3-7AA4-FD4A-9158-640D39607D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8156" y="4005064"/>
              <a:ext cx="1612064" cy="1539612"/>
            </a:xfrm>
            <a:prstGeom prst="rect">
              <a:avLst/>
            </a:prstGeom>
          </p:spPr>
        </p:pic>
        <p:sp>
          <p:nvSpPr>
            <p:cNvPr id="16" name="矩形 15">
              <a:extLst>
                <a:ext uri="{FF2B5EF4-FFF2-40B4-BE49-F238E27FC236}">
                  <a16:creationId xmlns:a16="http://schemas.microsoft.com/office/drawing/2014/main" id="{D6F45472-8D09-2349-8D42-0E8D1E85F714}"/>
                </a:ext>
              </a:extLst>
            </p:cNvPr>
            <p:cNvSpPr/>
            <p:nvPr/>
          </p:nvSpPr>
          <p:spPr>
            <a:xfrm>
              <a:off x="1205553" y="4590204"/>
              <a:ext cx="797270" cy="369332"/>
            </a:xfrm>
            <a:prstGeom prst="rect">
              <a:avLst/>
            </a:prstGeom>
          </p:spPr>
          <p:txBody>
            <a:bodyPr wrap="none">
              <a:spAutoFit/>
            </a:bodyPr>
            <a:lstStyle/>
            <a:p>
              <a:r>
                <a:rPr lang="en-US" altLang="zh-CN" dirty="0">
                  <a:solidFill>
                    <a:schemeClr val="bg1"/>
                  </a:solidFill>
                  <a:latin typeface="Gill Sans MT" panose="020B0502020104020203" pitchFamily="34" charset="0"/>
                </a:rPr>
                <a:t>Vulkan</a:t>
              </a:r>
              <a:endParaRPr lang="zh-CN" altLang="en-US" dirty="0">
                <a:solidFill>
                  <a:schemeClr val="bg1"/>
                </a:solidFill>
                <a:latin typeface="Gill Sans MT" panose="020B0502020104020203" pitchFamily="34" charset="0"/>
              </a:endParaRPr>
            </a:p>
          </p:txBody>
        </p:sp>
      </p:grpSp>
      <p:grpSp>
        <p:nvGrpSpPr>
          <p:cNvPr id="17" name="组合 16">
            <a:extLst>
              <a:ext uri="{FF2B5EF4-FFF2-40B4-BE49-F238E27FC236}">
                <a16:creationId xmlns:a16="http://schemas.microsoft.com/office/drawing/2014/main" id="{77056752-3151-1B46-ABA1-FF10B7748C1A}"/>
              </a:ext>
            </a:extLst>
          </p:cNvPr>
          <p:cNvGrpSpPr/>
          <p:nvPr/>
        </p:nvGrpSpPr>
        <p:grpSpPr>
          <a:xfrm>
            <a:off x="6168645" y="4023978"/>
            <a:ext cx="1612064" cy="1539612"/>
            <a:chOff x="798156" y="4005064"/>
            <a:chExt cx="1612064" cy="1539612"/>
          </a:xfrm>
        </p:grpSpPr>
        <p:pic>
          <p:nvPicPr>
            <p:cNvPr id="18" name="图片 17">
              <a:extLst>
                <a:ext uri="{FF2B5EF4-FFF2-40B4-BE49-F238E27FC236}">
                  <a16:creationId xmlns:a16="http://schemas.microsoft.com/office/drawing/2014/main" id="{D3AC9D3E-726F-7C45-B3F3-209DD2D46F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8156" y="4005064"/>
              <a:ext cx="1612064" cy="1539612"/>
            </a:xfrm>
            <a:prstGeom prst="rect">
              <a:avLst/>
            </a:prstGeom>
          </p:spPr>
        </p:pic>
        <p:sp>
          <p:nvSpPr>
            <p:cNvPr id="19" name="矩形 18">
              <a:extLst>
                <a:ext uri="{FF2B5EF4-FFF2-40B4-BE49-F238E27FC236}">
                  <a16:creationId xmlns:a16="http://schemas.microsoft.com/office/drawing/2014/main" id="{F3AD20E2-E2A3-414F-B49A-BCF529F8EDCD}"/>
                </a:ext>
              </a:extLst>
            </p:cNvPr>
            <p:cNvSpPr/>
            <p:nvPr/>
          </p:nvSpPr>
          <p:spPr>
            <a:xfrm>
              <a:off x="1282626" y="4590204"/>
              <a:ext cx="643125" cy="369332"/>
            </a:xfrm>
            <a:prstGeom prst="rect">
              <a:avLst/>
            </a:prstGeom>
          </p:spPr>
          <p:txBody>
            <a:bodyPr wrap="none">
              <a:spAutoFit/>
            </a:bodyPr>
            <a:lstStyle/>
            <a:p>
              <a:r>
                <a:rPr lang="en-US" altLang="zh-CN" dirty="0">
                  <a:solidFill>
                    <a:schemeClr val="bg1"/>
                  </a:solidFill>
                  <a:latin typeface="Gill Sans MT" panose="020B0502020104020203" pitchFamily="34" charset="0"/>
                </a:rPr>
                <a:t>TVM</a:t>
              </a:r>
              <a:endParaRPr lang="zh-CN" altLang="en-US" dirty="0">
                <a:solidFill>
                  <a:schemeClr val="bg1"/>
                </a:solidFill>
                <a:latin typeface="Gill Sans MT" panose="020B0502020104020203" pitchFamily="34" charset="0"/>
              </a:endParaRPr>
            </a:p>
          </p:txBody>
        </p:sp>
      </p:grpSp>
      <p:grpSp>
        <p:nvGrpSpPr>
          <p:cNvPr id="20" name="组合 19">
            <a:extLst>
              <a:ext uri="{FF2B5EF4-FFF2-40B4-BE49-F238E27FC236}">
                <a16:creationId xmlns:a16="http://schemas.microsoft.com/office/drawing/2014/main" id="{D711DBD3-97BA-BD40-B3F9-9697DA447B1E}"/>
              </a:ext>
            </a:extLst>
          </p:cNvPr>
          <p:cNvGrpSpPr/>
          <p:nvPr/>
        </p:nvGrpSpPr>
        <p:grpSpPr>
          <a:xfrm>
            <a:off x="8005720" y="4023978"/>
            <a:ext cx="1612064" cy="1539612"/>
            <a:chOff x="798156" y="4005064"/>
            <a:chExt cx="1612064" cy="1539612"/>
          </a:xfrm>
        </p:grpSpPr>
        <p:pic>
          <p:nvPicPr>
            <p:cNvPr id="21" name="图片 20">
              <a:extLst>
                <a:ext uri="{FF2B5EF4-FFF2-40B4-BE49-F238E27FC236}">
                  <a16:creationId xmlns:a16="http://schemas.microsoft.com/office/drawing/2014/main" id="{7BF1C012-2AFC-0344-9D81-EE3C8A1B0E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8156" y="4005064"/>
              <a:ext cx="1612064" cy="1539612"/>
            </a:xfrm>
            <a:prstGeom prst="rect">
              <a:avLst/>
            </a:prstGeom>
          </p:spPr>
        </p:pic>
        <p:sp>
          <p:nvSpPr>
            <p:cNvPr id="22" name="矩形 21">
              <a:extLst>
                <a:ext uri="{FF2B5EF4-FFF2-40B4-BE49-F238E27FC236}">
                  <a16:creationId xmlns:a16="http://schemas.microsoft.com/office/drawing/2014/main" id="{BCBACCFE-5561-CB4B-AAA0-C3322BB22625}"/>
                </a:ext>
              </a:extLst>
            </p:cNvPr>
            <p:cNvSpPr/>
            <p:nvPr/>
          </p:nvSpPr>
          <p:spPr>
            <a:xfrm>
              <a:off x="1179232" y="4590204"/>
              <a:ext cx="849913" cy="369332"/>
            </a:xfrm>
            <a:prstGeom prst="rect">
              <a:avLst/>
            </a:prstGeom>
          </p:spPr>
          <p:txBody>
            <a:bodyPr wrap="none">
              <a:spAutoFit/>
            </a:bodyPr>
            <a:lstStyle/>
            <a:p>
              <a:r>
                <a:rPr lang="en-US" altLang="zh-CN" dirty="0">
                  <a:solidFill>
                    <a:schemeClr val="bg1"/>
                  </a:solidFill>
                  <a:latin typeface="Gill Sans MT" panose="020B0502020104020203" pitchFamily="34" charset="0"/>
                </a:rPr>
                <a:t>NEON</a:t>
              </a:r>
              <a:endParaRPr lang="zh-CN" altLang="en-US" dirty="0">
                <a:solidFill>
                  <a:schemeClr val="bg1"/>
                </a:solidFill>
                <a:latin typeface="Gill Sans MT" panose="020B0502020104020203" pitchFamily="34" charset="0"/>
              </a:endParaRPr>
            </a:p>
          </p:txBody>
        </p:sp>
      </p:grpSp>
      <p:grpSp>
        <p:nvGrpSpPr>
          <p:cNvPr id="23" name="组合 22">
            <a:extLst>
              <a:ext uri="{FF2B5EF4-FFF2-40B4-BE49-F238E27FC236}">
                <a16:creationId xmlns:a16="http://schemas.microsoft.com/office/drawing/2014/main" id="{B9DC4310-58E7-8B46-832C-4443B7C04126}"/>
              </a:ext>
            </a:extLst>
          </p:cNvPr>
          <p:cNvGrpSpPr/>
          <p:nvPr/>
        </p:nvGrpSpPr>
        <p:grpSpPr>
          <a:xfrm>
            <a:off x="9842797" y="4023978"/>
            <a:ext cx="1612064" cy="1539612"/>
            <a:chOff x="798156" y="4005064"/>
            <a:chExt cx="1612064" cy="1539612"/>
          </a:xfrm>
        </p:grpSpPr>
        <p:pic>
          <p:nvPicPr>
            <p:cNvPr id="24" name="图片 23">
              <a:extLst>
                <a:ext uri="{FF2B5EF4-FFF2-40B4-BE49-F238E27FC236}">
                  <a16:creationId xmlns:a16="http://schemas.microsoft.com/office/drawing/2014/main" id="{C38826A3-F6A4-7E44-B1C2-770483EDD0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8156" y="4005064"/>
              <a:ext cx="1612064" cy="1539612"/>
            </a:xfrm>
            <a:prstGeom prst="rect">
              <a:avLst/>
            </a:prstGeom>
          </p:spPr>
        </p:pic>
        <p:sp>
          <p:nvSpPr>
            <p:cNvPr id="25" name="矩形 24">
              <a:extLst>
                <a:ext uri="{FF2B5EF4-FFF2-40B4-BE49-F238E27FC236}">
                  <a16:creationId xmlns:a16="http://schemas.microsoft.com/office/drawing/2014/main" id="{77BB9F8E-06A2-6342-AC12-20FC30DE77CB}"/>
                </a:ext>
              </a:extLst>
            </p:cNvPr>
            <p:cNvSpPr/>
            <p:nvPr/>
          </p:nvSpPr>
          <p:spPr>
            <a:xfrm>
              <a:off x="1314686" y="4590204"/>
              <a:ext cx="579005" cy="369332"/>
            </a:xfrm>
            <a:prstGeom prst="rect">
              <a:avLst/>
            </a:prstGeom>
          </p:spPr>
          <p:txBody>
            <a:bodyPr wrap="none">
              <a:spAutoFit/>
            </a:bodyPr>
            <a:lstStyle/>
            <a:p>
              <a:r>
                <a:rPr lang="en-US" altLang="zh-CN" dirty="0">
                  <a:solidFill>
                    <a:schemeClr val="bg1"/>
                  </a:solidFill>
                  <a:latin typeface="Gill Sans MT" panose="020B0502020104020203" pitchFamily="34" charset="0"/>
                </a:rPr>
                <a:t>X86</a:t>
              </a:r>
              <a:endParaRPr lang="zh-CN" altLang="en-US" dirty="0">
                <a:solidFill>
                  <a:schemeClr val="bg1"/>
                </a:solidFill>
                <a:latin typeface="Gill Sans MT" panose="020B0502020104020203" pitchFamily="34" charset="0"/>
              </a:endParaRPr>
            </a:p>
          </p:txBody>
        </p:sp>
      </p:grpSp>
    </p:spTree>
    <p:extLst>
      <p:ext uri="{BB962C8B-B14F-4D97-AF65-F5344CB8AC3E}">
        <p14:creationId xmlns:p14="http://schemas.microsoft.com/office/powerpoint/2010/main" val="23974814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394295-AC38-F049-A2D8-65F273E75E60}"/>
              </a:ext>
            </a:extLst>
          </p:cNvPr>
          <p:cNvSpPr>
            <a:spLocks noGrp="1"/>
          </p:cNvSpPr>
          <p:nvPr>
            <p:ph type="title"/>
          </p:nvPr>
        </p:nvSpPr>
        <p:spPr/>
        <p:txBody>
          <a:bodyPr/>
          <a:lstStyle/>
          <a:p>
            <a:r>
              <a:rPr lang="zh-CN" altLang="en-US" dirty="0"/>
              <a:t>执行效率 </a:t>
            </a:r>
            <a:r>
              <a:rPr lang="en-US" altLang="zh-CN" dirty="0"/>
              <a:t>vs</a:t>
            </a:r>
            <a:r>
              <a:rPr lang="zh-CN" altLang="en-US" dirty="0"/>
              <a:t> 模型精度</a:t>
            </a:r>
          </a:p>
        </p:txBody>
      </p:sp>
      <p:sp>
        <p:nvSpPr>
          <p:cNvPr id="5" name="内容占位符 4">
            <a:extLst>
              <a:ext uri="{FF2B5EF4-FFF2-40B4-BE49-F238E27FC236}">
                <a16:creationId xmlns:a16="http://schemas.microsoft.com/office/drawing/2014/main" id="{1110E95C-DCA4-9F40-B25E-8F75F61C5F43}"/>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高效的执行效率需要网络模型变小，但是模型的精度希望尽可能的高；</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云测训练的网络模型精度尽可能的高，转移到端侧期望模型变小但是保持相同的精度；</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0FCC53FC-92A5-4D49-A643-BE1E91E4C4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9706" y="2722578"/>
            <a:ext cx="10731330" cy="3455852"/>
          </a:xfrm>
          <a:prstGeom prst="rect">
            <a:avLst/>
          </a:prstGeom>
        </p:spPr>
      </p:pic>
    </p:spTree>
    <p:extLst>
      <p:ext uri="{BB962C8B-B14F-4D97-AF65-F5344CB8AC3E}">
        <p14:creationId xmlns:p14="http://schemas.microsoft.com/office/powerpoint/2010/main" val="957694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endParaRPr lang="en-US" sz="1200" dirty="0"/>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推理系统的流程全景</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6192831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chemeClr val="bg1">
                    <a:lumMod val="65000"/>
                  </a:schemeClr>
                </a:solidFill>
                <a:latin typeface="Gill Sans MT" panose="020B0502020104020203" pitchFamily="34" charset="0"/>
              </a:rPr>
              <a:t>推理系统与推理引擎</a:t>
            </a:r>
            <a:endParaRPr lang="en-US" altLang="zh-CN" sz="2400" b="1" dirty="0">
              <a:solidFill>
                <a:schemeClr val="bg1">
                  <a:lumMod val="65000"/>
                </a:schemeClr>
              </a:solidFill>
              <a:latin typeface="Gill Sans MT" panose="020B0502020104020203" pitchFamily="34" charset="0"/>
            </a:endParaRPr>
          </a:p>
          <a:p>
            <a:pPr marL="457200" lvl="1" indent="-457200">
              <a:buFont typeface="+mj-lt"/>
              <a:buAutoNum type="arabicPeriod"/>
            </a:pPr>
            <a:r>
              <a:rPr lang="zh-CN" altLang="en-US" sz="2400" b="1" dirty="0">
                <a:solidFill>
                  <a:schemeClr val="bg1">
                    <a:lumMod val="65000"/>
                  </a:schemeClr>
                </a:solidFill>
                <a:latin typeface="Gill Sans MT" panose="020B0502020104020203" pitchFamily="34" charset="0"/>
              </a:rPr>
              <a:t>推理系统的流程全景</a:t>
            </a:r>
            <a:endParaRPr lang="en-US" altLang="zh-CN" sz="2400" b="1" dirty="0">
              <a:solidFill>
                <a:schemeClr val="bg1">
                  <a:lumMod val="65000"/>
                </a:schemeClr>
              </a:solidFill>
              <a:latin typeface="Gill Sans MT" panose="020B0502020104020203" pitchFamily="34" charset="0"/>
            </a:endParaRPr>
          </a:p>
          <a:p>
            <a:pPr marL="457200" lvl="1" indent="-457200">
              <a:buFont typeface="+mj-lt"/>
              <a:buAutoNum type="arabicPeriod"/>
            </a:pPr>
            <a:r>
              <a:rPr lang="zh-CN" altLang="en-US" sz="2400" b="1" dirty="0">
                <a:solidFill>
                  <a:schemeClr val="bg1">
                    <a:lumMod val="65000"/>
                  </a:schemeClr>
                </a:solidFill>
                <a:latin typeface="Gill Sans MT" panose="020B0502020104020203" pitchFamily="34" charset="0"/>
              </a:rPr>
              <a:t>推理系统架构</a:t>
            </a:r>
            <a:endParaRPr lang="en-US" altLang="zh-CN" sz="2400" b="1" dirty="0">
              <a:solidFill>
                <a:schemeClr val="bg1">
                  <a:lumMod val="65000"/>
                </a:schemeClr>
              </a:solidFill>
              <a:latin typeface="Gill Sans MT" panose="020B0502020104020203" pitchFamily="34" charset="0"/>
            </a:endParaRPr>
          </a:p>
          <a:p>
            <a:pPr marL="457200" lvl="1" indent="-457200">
              <a:buFont typeface="+mj-lt"/>
              <a:buAutoNum type="arabicPeriod"/>
            </a:pPr>
            <a:r>
              <a:rPr lang="zh-CN" altLang="en-US" sz="2400" b="1" dirty="0">
                <a:solidFill>
                  <a:srgbClr val="374154"/>
                </a:solidFill>
                <a:latin typeface="Gill Sans MT" panose="020B0502020104020203" pitchFamily="34" charset="0"/>
              </a:rPr>
              <a:t>推理引擎介绍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推理引擎特点</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技术挑战</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整体架构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工作流程</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400600"/>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推理引擎特点</a:t>
            </a:r>
            <a:endParaRPr lang="en-US" altLang="zh-CN" sz="96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endParaRPr>
          </a:p>
          <a:p>
            <a:pPr algn="ctr"/>
            <a:r>
              <a:rPr kumimoji="1" lang="en-US" altLang="zh-CN" sz="96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Feature</a:t>
            </a:r>
            <a:endParaRPr kumimoji="1" lang="zh-CN" altLang="en-US" sz="9600" b="0" dirty="0">
              <a:solidFill>
                <a:srgbClr val="FFC000"/>
              </a:solidFill>
              <a:latin typeface="Futura Medium" panose="020B0602020204020303" pitchFamily="34" charset="-79"/>
              <a:cs typeface="Futura Medium" panose="020B0602020204020303" pitchFamily="34" charset="-79"/>
            </a:endParaRPr>
          </a:p>
        </p:txBody>
      </p:sp>
      <p:sp>
        <p:nvSpPr>
          <p:cNvPr id="2" name="矩形 1">
            <a:extLst>
              <a:ext uri="{FF2B5EF4-FFF2-40B4-BE49-F238E27FC236}">
                <a16:creationId xmlns:a16="http://schemas.microsoft.com/office/drawing/2014/main" id="{1B8D83F7-BB06-6A49-9798-460402F88E86}"/>
              </a:ext>
            </a:extLst>
          </p:cNvPr>
          <p:cNvSpPr/>
          <p:nvPr/>
        </p:nvSpPr>
        <p:spPr>
          <a:xfrm>
            <a:off x="4031148" y="5013176"/>
            <a:ext cx="4134465" cy="523220"/>
          </a:xfrm>
          <a:prstGeom prst="rect">
            <a:avLst/>
          </a:prstGeom>
        </p:spPr>
        <p:txBody>
          <a:bodyPr wrap="none">
            <a:spAutoFit/>
          </a:bodyPr>
          <a:lstStyle/>
          <a:p>
            <a:r>
              <a:rPr lang="zh-CN" altLang="en-US" sz="2800" b="1" dirty="0">
                <a:solidFill>
                  <a:srgbClr val="374154"/>
                </a:solidFill>
                <a:latin typeface="Microsoft YaHei" panose="020B0503020204020204" pitchFamily="34" charset="-122"/>
                <a:ea typeface="Microsoft YaHei" panose="020B0503020204020204" pitchFamily="34" charset="-122"/>
              </a:rPr>
              <a:t>轻量、通用、易用、高效</a:t>
            </a:r>
          </a:p>
        </p:txBody>
      </p:sp>
    </p:spTree>
    <p:extLst>
      <p:ext uri="{BB962C8B-B14F-4D97-AF65-F5344CB8AC3E}">
        <p14:creationId xmlns:p14="http://schemas.microsoft.com/office/powerpoint/2010/main" val="943007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5175-C69A-4C5A-B4CA-333937C6CBA8}"/>
              </a:ext>
            </a:extLst>
          </p:cNvPr>
          <p:cNvSpPr>
            <a:spLocks noGrp="1"/>
          </p:cNvSpPr>
          <p:nvPr>
            <p:ph type="title"/>
          </p:nvPr>
        </p:nvSpPr>
        <p:spPr/>
        <p:txBody>
          <a:bodyPr/>
          <a:lstStyle/>
          <a:p>
            <a:r>
              <a:rPr lang="en-US" altLang="zh-CN" dirty="0"/>
              <a:t>High performance</a:t>
            </a:r>
          </a:p>
        </p:txBody>
      </p:sp>
      <p:sp>
        <p:nvSpPr>
          <p:cNvPr id="3" name="内容占位符 2">
            <a:extLst>
              <a:ext uri="{FF2B5EF4-FFF2-40B4-BE49-F238E27FC236}">
                <a16:creationId xmlns:a16="http://schemas.microsoft.com/office/drawing/2014/main" id="{76A0D9F8-82B3-3C4B-9C32-38603066C223}"/>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需要对 </a:t>
            </a:r>
            <a:r>
              <a:rPr lang="en-US" altLang="zh-CN" dirty="0">
                <a:latin typeface="Gill Sans MT" panose="020B0502020104020203" pitchFamily="34" charset="0"/>
              </a:rPr>
              <a:t>iOS / Android / PC </a:t>
            </a:r>
            <a:r>
              <a:rPr lang="zh-CN" altLang="en-US" dirty="0">
                <a:latin typeface="Gill Sans MT" panose="020B0502020104020203" pitchFamily="34" charset="0"/>
              </a:rPr>
              <a:t>不同硬件架构和操作系统进行适配，单线程下运行深度学习模型达到设备算力峰值。</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针对主流加速芯片进行深度调优，如 </a:t>
            </a:r>
            <a:r>
              <a:rPr lang="en-US" altLang="zh-CN" dirty="0">
                <a:latin typeface="Gill Sans MT" panose="020B0502020104020203" pitchFamily="34" charset="0"/>
              </a:rPr>
              <a:t>OpenCL </a:t>
            </a:r>
            <a:r>
              <a:rPr lang="zh-CN" altLang="en-US" dirty="0">
                <a:latin typeface="Gill Sans MT" panose="020B0502020104020203" pitchFamily="34" charset="0"/>
              </a:rPr>
              <a:t>侧重于推理性能极致优化，</a:t>
            </a:r>
            <a:r>
              <a:rPr lang="en-US" altLang="zh-CN" dirty="0">
                <a:latin typeface="Gill Sans MT" panose="020B0502020104020203" pitchFamily="34" charset="0"/>
              </a:rPr>
              <a:t>Vulkan </a:t>
            </a:r>
            <a:r>
              <a:rPr lang="zh-CN" altLang="en-US" dirty="0">
                <a:latin typeface="Gill Sans MT" panose="020B0502020104020203" pitchFamily="34" charset="0"/>
              </a:rPr>
              <a:t>方案注重较少初始化时间。</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编写</a:t>
            </a:r>
            <a:r>
              <a:rPr lang="en-US" altLang="zh-CN" dirty="0">
                <a:latin typeface="Gill Sans MT" panose="020B0502020104020203" pitchFamily="34" charset="0"/>
              </a:rPr>
              <a:t>SIMD</a:t>
            </a:r>
            <a:r>
              <a:rPr lang="zh-CN" altLang="en-US" dirty="0">
                <a:latin typeface="Gill Sans MT" panose="020B0502020104020203" pitchFamily="34" charset="0"/>
              </a:rPr>
              <a:t>代码或手写汇编以实现核心运算，充分发挥芯片算力，针对不同</a:t>
            </a:r>
            <a:r>
              <a:rPr lang="en-US" altLang="zh-CN" dirty="0">
                <a:latin typeface="Gill Sans MT" panose="020B0502020104020203" pitchFamily="34" charset="0"/>
              </a:rPr>
              <a:t>kernel</a:t>
            </a:r>
            <a:r>
              <a:rPr lang="zh-CN" altLang="en-US" dirty="0">
                <a:latin typeface="Gill Sans MT" panose="020B0502020104020203" pitchFamily="34" charset="0"/>
              </a:rPr>
              <a:t>算法提升性能。</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支持不同精度计算以提升推理性能，并对 </a:t>
            </a:r>
            <a:r>
              <a:rPr lang="en-US" altLang="zh-CN" dirty="0">
                <a:latin typeface="Gill Sans MT" panose="020B0502020104020203" pitchFamily="34" charset="0"/>
              </a:rPr>
              <a:t>ARMv8.2 </a:t>
            </a:r>
            <a:r>
              <a:rPr lang="zh-CN" altLang="en-US" dirty="0">
                <a:latin typeface="Gill Sans MT" panose="020B0502020104020203" pitchFamily="34" charset="0"/>
              </a:rPr>
              <a:t>和 </a:t>
            </a:r>
            <a:r>
              <a:rPr lang="en-US" altLang="zh-CN" dirty="0">
                <a:latin typeface="Gill Sans MT" panose="020B0502020104020203" pitchFamily="34" charset="0"/>
              </a:rPr>
              <a:t>AVX512</a:t>
            </a:r>
            <a:r>
              <a:rPr lang="zh-CN" altLang="en-US" dirty="0">
                <a:latin typeface="Gill Sans MT" panose="020B0502020104020203" pitchFamily="34" charset="0"/>
              </a:rPr>
              <a:t> 架构的相关指令进行了适配。</a:t>
            </a:r>
          </a:p>
        </p:txBody>
      </p:sp>
    </p:spTree>
    <p:extLst>
      <p:ext uri="{BB962C8B-B14F-4D97-AF65-F5344CB8AC3E}">
        <p14:creationId xmlns:p14="http://schemas.microsoft.com/office/powerpoint/2010/main" val="35320774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AEB1E58-2932-5049-993F-214CEB060B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8340" y="679570"/>
            <a:ext cx="10360082" cy="5579904"/>
          </a:xfrm>
          <a:prstGeom prst="rect">
            <a:avLst/>
          </a:prstGeom>
        </p:spPr>
      </p:pic>
    </p:spTree>
    <p:extLst>
      <p:ext uri="{BB962C8B-B14F-4D97-AF65-F5344CB8AC3E}">
        <p14:creationId xmlns:p14="http://schemas.microsoft.com/office/powerpoint/2010/main" val="41099396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r>
              <a:rPr lang="en-US" altLang="zh-CN" dirty="0"/>
              <a:t>Lightness</a:t>
            </a:r>
            <a:endParaRPr lang="zh-CN" altLang="en-US" dirty="0"/>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主体功能无任何依赖，代码精简，可以方便地部署到移动设备和各种嵌入式设备中。</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Mini </a:t>
            </a:r>
            <a:r>
              <a:rPr lang="zh-CN" altLang="en-US" dirty="0">
                <a:latin typeface="Gill Sans MT" panose="020B0502020104020203" pitchFamily="34" charset="0"/>
              </a:rPr>
              <a:t>编辑选项进一步降低包大小，大约能在原库体积基础上进一步降低体积。</a:t>
            </a:r>
          </a:p>
          <a:p>
            <a:pPr marL="457200" indent="-457200">
              <a:lnSpc>
                <a:spcPct val="150000"/>
              </a:lnSpc>
              <a:buFont typeface="+mj-lt"/>
              <a:buAutoNum type="arabicPeriod"/>
            </a:pPr>
            <a:r>
              <a:rPr lang="zh-CN" altLang="en-US" dirty="0">
                <a:latin typeface="Gill Sans MT" panose="020B0502020104020203" pitchFamily="34" charset="0"/>
              </a:rPr>
              <a:t>支持模型更新精度 </a:t>
            </a:r>
            <a:r>
              <a:rPr lang="en-US" altLang="zh-CN" dirty="0">
                <a:latin typeface="Gill Sans MT" panose="020B0502020104020203" pitchFamily="34" charset="0"/>
              </a:rPr>
              <a:t>FP16/Int8</a:t>
            </a:r>
            <a:r>
              <a:rPr lang="zh-CN" altLang="en-US" dirty="0">
                <a:latin typeface="Gill Sans MT" panose="020B0502020104020203" pitchFamily="34" charset="0"/>
              </a:rPr>
              <a:t> 压缩与量化，可减少模型</a:t>
            </a:r>
            <a:r>
              <a:rPr lang="en-US" altLang="zh-CN" dirty="0">
                <a:latin typeface="Gill Sans MT" panose="020B0502020104020203" pitchFamily="34" charset="0"/>
              </a:rPr>
              <a:t>50% - 75% </a:t>
            </a:r>
            <a:r>
              <a:rPr lang="zh-CN" altLang="en-US" dirty="0">
                <a:latin typeface="Gill Sans MT" panose="020B0502020104020203" pitchFamily="34" charset="0"/>
              </a:rPr>
              <a:t>的体积。</a:t>
            </a:r>
          </a:p>
          <a:p>
            <a:pPr marL="457200" indent="-457200">
              <a:lnSpc>
                <a:spcPct val="150000"/>
              </a:lnSpc>
              <a:buFont typeface="+mj-lt"/>
              <a:buAutoNum type="arabicPeriod"/>
            </a:pPr>
            <a:endParaRPr lang="zh-CN" altLang="en-US" dirty="0">
              <a:latin typeface="Gill Sans MT" panose="020B0502020104020203" pitchFamily="34" charset="0"/>
            </a:endParaRPr>
          </a:p>
        </p:txBody>
      </p:sp>
      <p:pic>
        <p:nvPicPr>
          <p:cNvPr id="10" name="图片 9">
            <a:extLst>
              <a:ext uri="{FF2B5EF4-FFF2-40B4-BE49-F238E27FC236}">
                <a16:creationId xmlns:a16="http://schemas.microsoft.com/office/drawing/2014/main" id="{14E8B41D-5E00-C34E-A68F-A214F677E2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9411" y="3140968"/>
            <a:ext cx="11217939" cy="3377687"/>
          </a:xfrm>
          <a:prstGeom prst="rect">
            <a:avLst/>
          </a:prstGeom>
        </p:spPr>
      </p:pic>
    </p:spTree>
    <p:extLst>
      <p:ext uri="{BB962C8B-B14F-4D97-AF65-F5344CB8AC3E}">
        <p14:creationId xmlns:p14="http://schemas.microsoft.com/office/powerpoint/2010/main" val="27994590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r>
              <a:rPr lang="en-US" altLang="zh-CN" dirty="0"/>
              <a:t>Lightness</a:t>
            </a:r>
            <a:endParaRPr lang="zh-CN" altLang="en-US" dirty="0"/>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主体功能无任何依赖，代码精简，可以方便地部署到移动设备和各种嵌入式设备中。</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Mini </a:t>
            </a:r>
            <a:r>
              <a:rPr lang="zh-CN" altLang="en-US" dirty="0">
                <a:latin typeface="Gill Sans MT" panose="020B0502020104020203" pitchFamily="34" charset="0"/>
              </a:rPr>
              <a:t>编辑选项进一步降低包大小，大约能在原库体积基础上进一步降低体积。</a:t>
            </a:r>
          </a:p>
          <a:p>
            <a:pPr marL="457200" indent="-457200">
              <a:lnSpc>
                <a:spcPct val="150000"/>
              </a:lnSpc>
              <a:buFont typeface="+mj-lt"/>
              <a:buAutoNum type="arabicPeriod"/>
            </a:pPr>
            <a:r>
              <a:rPr lang="zh-CN" altLang="en-US" dirty="0">
                <a:latin typeface="Gill Sans MT" panose="020B0502020104020203" pitchFamily="34" charset="0"/>
              </a:rPr>
              <a:t>支持模型更新精度 </a:t>
            </a:r>
            <a:r>
              <a:rPr lang="en-US" altLang="zh-CN" dirty="0">
                <a:latin typeface="Gill Sans MT" panose="020B0502020104020203" pitchFamily="34" charset="0"/>
              </a:rPr>
              <a:t>FP16/Int8</a:t>
            </a:r>
            <a:r>
              <a:rPr lang="zh-CN" altLang="en-US" dirty="0">
                <a:latin typeface="Gill Sans MT" panose="020B0502020104020203" pitchFamily="34" charset="0"/>
              </a:rPr>
              <a:t> 压缩与量化，可减少模型</a:t>
            </a:r>
            <a:r>
              <a:rPr lang="en-US" altLang="zh-CN" dirty="0">
                <a:latin typeface="Gill Sans MT" panose="020B0502020104020203" pitchFamily="34" charset="0"/>
              </a:rPr>
              <a:t>50% - 75% </a:t>
            </a:r>
            <a:r>
              <a:rPr lang="zh-CN" altLang="en-US" dirty="0">
                <a:latin typeface="Gill Sans MT" panose="020B0502020104020203" pitchFamily="34" charset="0"/>
              </a:rPr>
              <a:t>的体积。</a:t>
            </a:r>
          </a:p>
          <a:p>
            <a:pPr marL="457200" indent="-457200">
              <a:lnSpc>
                <a:spcPct val="150000"/>
              </a:lnSpc>
              <a:buFont typeface="+mj-lt"/>
              <a:buAutoNum type="arabicPeriod"/>
            </a:pP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70D5AC64-8C59-F94F-AA38-6C535C6EC5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82792" y="3036470"/>
            <a:ext cx="9631178" cy="3168352"/>
          </a:xfrm>
          <a:prstGeom prst="rect">
            <a:avLst/>
          </a:prstGeom>
        </p:spPr>
      </p:pic>
    </p:spTree>
    <p:extLst>
      <p:ext uri="{BB962C8B-B14F-4D97-AF65-F5344CB8AC3E}">
        <p14:creationId xmlns:p14="http://schemas.microsoft.com/office/powerpoint/2010/main" val="35372835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r>
              <a:rPr lang="en-US" altLang="zh-CN" dirty="0"/>
              <a:t>Versatility</a:t>
            </a:r>
            <a:endParaRPr lang="zh-CN" altLang="en-US" dirty="0"/>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Tensorflow</a:t>
            </a:r>
            <a:r>
              <a:rPr lang="zh-CN" altLang="en-US" dirty="0">
                <a:latin typeface="Gill Sans MT" panose="020B0502020104020203" pitchFamily="34" charset="0"/>
              </a:rPr>
              <a:t>、</a:t>
            </a:r>
            <a:r>
              <a:rPr lang="en-US" altLang="zh-CN" dirty="0">
                <a:latin typeface="Gill Sans MT" panose="020B0502020104020203" pitchFamily="34" charset="0"/>
              </a:rPr>
              <a:t>PyTorch</a:t>
            </a:r>
            <a:r>
              <a:rPr lang="zh-CN" altLang="en-US" dirty="0">
                <a:latin typeface="Gill Sans MT" panose="020B0502020104020203" pitchFamily="34" charset="0"/>
              </a:rPr>
              <a:t>、</a:t>
            </a:r>
            <a:r>
              <a:rPr lang="en-US" altLang="zh-CN" dirty="0">
                <a:latin typeface="Gill Sans MT" panose="020B0502020104020203" pitchFamily="34" charset="0"/>
              </a:rPr>
              <a:t>MindSpore</a:t>
            </a:r>
            <a:r>
              <a:rPr lang="zh-CN" altLang="en-US" dirty="0">
                <a:latin typeface="Gill Sans MT" panose="020B0502020104020203" pitchFamily="34" charset="0"/>
              </a:rPr>
              <a:t>、</a:t>
            </a:r>
            <a:r>
              <a:rPr lang="en-US" altLang="zh-CN" dirty="0">
                <a:latin typeface="Gill Sans MT" panose="020B0502020104020203" pitchFamily="34" charset="0"/>
              </a:rPr>
              <a:t>ONNX </a:t>
            </a:r>
            <a:r>
              <a:rPr lang="zh-CN" altLang="en-US" dirty="0">
                <a:latin typeface="Gill Sans MT" panose="020B0502020104020203" pitchFamily="34" charset="0"/>
              </a:rPr>
              <a:t>等主流模型文件格式。</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CNN / RNN / GAN / Transformer </a:t>
            </a:r>
            <a:r>
              <a:rPr lang="zh-CN" altLang="en-US" dirty="0">
                <a:latin typeface="Gill Sans MT" panose="020B0502020104020203" pitchFamily="34" charset="0"/>
              </a:rPr>
              <a:t>等主流网络结构。</a:t>
            </a:r>
          </a:p>
          <a:p>
            <a:pPr marL="457200" indent="-457200">
              <a:lnSpc>
                <a:spcPct val="150000"/>
              </a:lnSpc>
              <a:buFont typeface="+mj-lt"/>
              <a:buAutoNum type="arabicPeriod"/>
            </a:pPr>
            <a:r>
              <a:rPr lang="zh-CN" altLang="en-US" dirty="0">
                <a:latin typeface="Gill Sans MT" panose="020B0502020104020203" pitchFamily="34" charset="0"/>
              </a:rPr>
              <a:t>支持多输入多输出，任意维度输入输出，支持动态输入，支持带控制流的模型。</a:t>
            </a:r>
          </a:p>
          <a:p>
            <a:pPr marL="457200" indent="-457200">
              <a:lnSpc>
                <a:spcPct val="150000"/>
              </a:lnSpc>
              <a:buFont typeface="+mj-lt"/>
              <a:buAutoNum type="arabicPeriod"/>
            </a:pPr>
            <a:r>
              <a:rPr lang="zh-CN" altLang="en-US" dirty="0">
                <a:latin typeface="Gill Sans MT" panose="020B0502020104020203" pitchFamily="34" charset="0"/>
              </a:rPr>
              <a:t>支持 服务器 </a:t>
            </a:r>
            <a:r>
              <a:rPr lang="en-US" altLang="zh-CN" dirty="0">
                <a:latin typeface="Gill Sans MT" panose="020B0502020104020203" pitchFamily="34" charset="0"/>
              </a:rPr>
              <a:t>/ </a:t>
            </a:r>
            <a:r>
              <a:rPr lang="zh-CN" altLang="en-US" dirty="0">
                <a:latin typeface="Gill Sans MT" panose="020B0502020104020203" pitchFamily="34" charset="0"/>
              </a:rPr>
              <a:t>个人电脑 </a:t>
            </a:r>
            <a:r>
              <a:rPr lang="en-US" altLang="zh-CN" dirty="0">
                <a:latin typeface="Gill Sans MT" panose="020B0502020104020203" pitchFamily="34" charset="0"/>
              </a:rPr>
              <a:t>/ </a:t>
            </a:r>
            <a:r>
              <a:rPr lang="zh-CN" altLang="en-US" dirty="0">
                <a:latin typeface="Gill Sans MT" panose="020B0502020104020203" pitchFamily="34" charset="0"/>
              </a:rPr>
              <a:t>手机 及具有</a:t>
            </a:r>
            <a:r>
              <a:rPr lang="en-US" altLang="zh-CN" dirty="0">
                <a:latin typeface="Gill Sans MT" panose="020B0502020104020203" pitchFamily="34" charset="0"/>
              </a:rPr>
              <a:t>POSIX</a:t>
            </a:r>
            <a:r>
              <a:rPr lang="zh-CN" altLang="en-US" dirty="0">
                <a:latin typeface="Gill Sans MT" panose="020B0502020104020203" pitchFamily="34" charset="0"/>
              </a:rPr>
              <a:t>接口的嵌入式设备。</a:t>
            </a:r>
          </a:p>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Windows / iOS 8.0+ / Android 4.3+ / Linux</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ROS</a:t>
            </a:r>
            <a:r>
              <a:rPr lang="zh-CN" altLang="en-US" dirty="0">
                <a:latin typeface="Gill Sans MT" panose="020B0502020104020203" pitchFamily="34" charset="0"/>
              </a:rPr>
              <a:t> 等操作系统。</a:t>
            </a:r>
          </a:p>
        </p:txBody>
      </p:sp>
    </p:spTree>
    <p:extLst>
      <p:ext uri="{BB962C8B-B14F-4D97-AF65-F5344CB8AC3E}">
        <p14:creationId xmlns:p14="http://schemas.microsoft.com/office/powerpoint/2010/main" val="40781350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30142</TotalTime>
  <Words>800</Words>
  <Application>Microsoft Macintosh PowerPoint</Application>
  <PresentationFormat>自定义</PresentationFormat>
  <Paragraphs>88</Paragraphs>
  <Slides>17</Slides>
  <Notes>3</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17</vt:i4>
      </vt:variant>
    </vt:vector>
  </HeadingPairs>
  <TitlesOfParts>
    <vt:vector size="39"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PowerPoint 演示文稿</vt:lpstr>
      <vt:lpstr>High performance</vt:lpstr>
      <vt:lpstr>PowerPoint 演示文稿</vt:lpstr>
      <vt:lpstr>Lightness</vt:lpstr>
      <vt:lpstr>Lightness</vt:lpstr>
      <vt:lpstr>Versatility</vt:lpstr>
      <vt:lpstr>Versatility</vt:lpstr>
      <vt:lpstr>Accessibility</vt:lpstr>
      <vt:lpstr>PowerPoint 演示文稿</vt:lpstr>
      <vt:lpstr>需求复杂 vs 程序大小</vt:lpstr>
      <vt:lpstr>算力需求 vs 资源碎片化</vt:lpstr>
      <vt:lpstr>执行效率 vs 模型精度</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4816</cp:revision>
  <dcterms:created xsi:type="dcterms:W3CDTF">2015-01-14T10:38:57Z</dcterms:created>
  <dcterms:modified xsi:type="dcterms:W3CDTF">2023-01-09T05:51:54Z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